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71" r:id="rId2"/>
    <p:sldId id="257" r:id="rId3"/>
    <p:sldId id="260" r:id="rId4"/>
    <p:sldId id="278" r:id="rId5"/>
    <p:sldId id="277" r:id="rId6"/>
    <p:sldId id="276" r:id="rId7"/>
    <p:sldId id="279" r:id="rId8"/>
    <p:sldId id="262" r:id="rId9"/>
    <p:sldId id="263" r:id="rId10"/>
    <p:sldId id="264" r:id="rId11"/>
    <p:sldId id="274" r:id="rId12"/>
    <p:sldId id="280" r:id="rId13"/>
    <p:sldId id="281" r:id="rId14"/>
    <p:sldId id="282" r:id="rId15"/>
    <p:sldId id="273"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44" autoAdjust="0"/>
    <p:restoredTop sz="91834" autoAdjust="0"/>
  </p:normalViewPr>
  <p:slideViewPr>
    <p:cSldViewPr snapToGrid="0">
      <p:cViewPr varScale="1">
        <p:scale>
          <a:sx n="68" d="100"/>
          <a:sy n="68" d="100"/>
        </p:scale>
        <p:origin x="129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26929C-E617-41A0-ABC5-98BEBA18A8D7}" type="datetimeFigureOut">
              <a:rPr lang="en-US" smtClean="0"/>
              <a:t>8/8/2022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7B4A52-F885-43E0-96B1-02F126714C54}" type="slidenum">
              <a:rPr lang="en-US" smtClean="0"/>
              <a:t>‹#›</a:t>
            </a:fld>
            <a:endParaRPr lang="en-US"/>
          </a:p>
        </p:txBody>
      </p:sp>
    </p:spTree>
    <p:extLst>
      <p:ext uri="{BB962C8B-B14F-4D97-AF65-F5344CB8AC3E}">
        <p14:creationId xmlns:p14="http://schemas.microsoft.com/office/powerpoint/2010/main" val="2722476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B7B4A52-F885-43E0-96B1-02F126714C54}" type="slidenum">
              <a:rPr lang="en-US" smtClean="0"/>
              <a:t>1</a:t>
            </a:fld>
            <a:endParaRPr lang="en-US"/>
          </a:p>
        </p:txBody>
      </p:sp>
    </p:spTree>
    <p:extLst>
      <p:ext uri="{BB962C8B-B14F-4D97-AF65-F5344CB8AC3E}">
        <p14:creationId xmlns:p14="http://schemas.microsoft.com/office/powerpoint/2010/main" val="2448849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1843090-0207-4408-8601-4ACBBAB65A99}" type="slidenum">
              <a:rPr lang="en-US" smtClean="0"/>
              <a:t>2</a:t>
            </a:fld>
            <a:endParaRPr lang="en-US"/>
          </a:p>
        </p:txBody>
      </p:sp>
    </p:spTree>
    <p:extLst>
      <p:ext uri="{BB962C8B-B14F-4D97-AF65-F5344CB8AC3E}">
        <p14:creationId xmlns:p14="http://schemas.microsoft.com/office/powerpoint/2010/main" val="12034093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alphaModFix amt="12000"/>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1F86077-154D-404B-8AD3-AB0DFC55D139}" type="datetime1">
              <a:rPr lang="en-US" smtClean="0"/>
              <a:t>8/8/2022</a:t>
            </a:fld>
            <a:endParaRPr lang="en-US"/>
          </a:p>
        </p:txBody>
      </p:sp>
      <p:sp>
        <p:nvSpPr>
          <p:cNvPr id="5" name="Footer Placeholder 4"/>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336371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94A271-C85E-464B-9B5F-E1A94FEE83C8}" type="datetime1">
              <a:rPr lang="en-US" smtClean="0"/>
              <a:t>8/8/2022</a:t>
            </a:fld>
            <a:endParaRPr lang="en-US"/>
          </a:p>
        </p:txBody>
      </p:sp>
      <p:sp>
        <p:nvSpPr>
          <p:cNvPr id="5" name="Footer Placeholder 4"/>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963815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E86906-5724-4A01-AD14-CCA22E70FBAD}" type="datetime1">
              <a:rPr lang="en-US" smtClean="0"/>
              <a:t>8/8/2022</a:t>
            </a:fld>
            <a:endParaRPr lang="en-US"/>
          </a:p>
        </p:txBody>
      </p:sp>
      <p:sp>
        <p:nvSpPr>
          <p:cNvPr id="5" name="Footer Placeholder 4"/>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624743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5CFCC9-6EBE-43C4-8587-7A75C3D59CC2}" type="datetime1">
              <a:rPr lang="en-US" smtClean="0"/>
              <a:t>8/8/2022</a:t>
            </a:fld>
            <a:endParaRPr lang="en-US"/>
          </a:p>
        </p:txBody>
      </p:sp>
      <p:sp>
        <p:nvSpPr>
          <p:cNvPr id="5" name="Footer Placeholder 4"/>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340941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549211-1E8A-4E8B-86D6-E8A313F97283}" type="datetime1">
              <a:rPr lang="en-US" smtClean="0"/>
              <a:t>8/8/2022</a:t>
            </a:fld>
            <a:endParaRPr lang="en-US"/>
          </a:p>
        </p:txBody>
      </p:sp>
      <p:sp>
        <p:nvSpPr>
          <p:cNvPr id="5" name="Footer Placeholder 4"/>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4287033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0732AA2-6164-4D08-A0BC-0D92F1BF44C1}"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245053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A13286-9992-407A-95B7-E2C58DF10374}" type="datetime1">
              <a:rPr lang="en-US" smtClean="0"/>
              <a:t>8/8/2022</a:t>
            </a:fld>
            <a:endParaRPr lang="en-US"/>
          </a:p>
        </p:txBody>
      </p:sp>
      <p:sp>
        <p:nvSpPr>
          <p:cNvPr id="8" name="Footer Placeholder 7"/>
          <p:cNvSpPr>
            <a:spLocks noGrp="1"/>
          </p:cNvSpPr>
          <p:nvPr>
            <p:ph type="ftr" sz="quarter" idx="11"/>
          </p:nvPr>
        </p:nvSpPr>
        <p:spPr/>
        <p:txBody>
          <a:bodyPr/>
          <a:lstStyle/>
          <a:p>
            <a:r>
              <a:rPr lang="en-US"/>
              <a:t>Engineering Exploration 2021-2022 Even</a:t>
            </a:r>
          </a:p>
        </p:txBody>
      </p:sp>
      <p:sp>
        <p:nvSpPr>
          <p:cNvPr id="9" name="Slide Number Placeholder 8"/>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2229091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D2E0EF1-D706-4A6D-9FCB-CECD17A390C5}"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5" name="Slide Number Placeholder 4"/>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855245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35D78D-51B4-46CD-A782-A3EAD8A58CFF}" type="datetime1">
              <a:rPr lang="en-US" smtClean="0"/>
              <a:t>8/8/2022</a:t>
            </a:fld>
            <a:endParaRPr lang="en-US"/>
          </a:p>
        </p:txBody>
      </p:sp>
      <p:sp>
        <p:nvSpPr>
          <p:cNvPr id="3" name="Footer Placeholder 2"/>
          <p:cNvSpPr>
            <a:spLocks noGrp="1"/>
          </p:cNvSpPr>
          <p:nvPr>
            <p:ph type="ftr" sz="quarter" idx="11"/>
          </p:nvPr>
        </p:nvSpPr>
        <p:spPr/>
        <p:txBody>
          <a:bodyPr/>
          <a:lstStyle/>
          <a:p>
            <a:r>
              <a:rPr lang="en-US"/>
              <a:t>Engineering Exploration 2021-2022 Even</a:t>
            </a:r>
          </a:p>
        </p:txBody>
      </p:sp>
      <p:sp>
        <p:nvSpPr>
          <p:cNvPr id="4" name="Slide Number Placeholder 3"/>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3003972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972D8C-6330-48F9-9B2F-3344CBEA30D6}"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1269313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4A1A1B-AA7E-4A7C-A70C-A11E37E45D03}"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a:t>
            </a:fld>
            <a:endParaRPr lang="en-US"/>
          </a:p>
        </p:txBody>
      </p:sp>
    </p:spTree>
    <p:extLst>
      <p:ext uri="{BB962C8B-B14F-4D97-AF65-F5344CB8AC3E}">
        <p14:creationId xmlns:p14="http://schemas.microsoft.com/office/powerpoint/2010/main" val="2680868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3358F7-97DF-4644-A344-F01C65D6B58E}" type="datetime1">
              <a:rPr lang="en-US" smtClean="0"/>
              <a:t>8/8/2022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Engineering Exploration 2021-2022 Even</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AF530B-D879-421B-802F-3F7A04C0DEC7}" type="slidenum">
              <a:rPr lang="en-US" smtClean="0"/>
              <a:t>‹#›</a:t>
            </a:fld>
            <a:endParaRPr lang="en-US"/>
          </a:p>
        </p:txBody>
      </p:sp>
    </p:spTree>
    <p:extLst>
      <p:ext uri="{BB962C8B-B14F-4D97-AF65-F5344CB8AC3E}">
        <p14:creationId xmlns:p14="http://schemas.microsoft.com/office/powerpoint/2010/main" val="3833519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94504" y="650414"/>
            <a:ext cx="9144000" cy="2387600"/>
          </a:xfrm>
        </p:spPr>
        <p:txBody>
          <a:bodyPr/>
          <a:lstStyle/>
          <a:p>
            <a:r>
              <a:rPr lang="en-US" dirty="0" err="1">
                <a:solidFill>
                  <a:srgbClr val="FF0000"/>
                </a:solidFill>
              </a:rPr>
              <a:t>Mr.Sower</a:t>
            </a:r>
            <a:br>
              <a:rPr lang="en-US" dirty="0">
                <a:solidFill>
                  <a:srgbClr val="FF0000"/>
                </a:solidFill>
              </a:rPr>
            </a:br>
            <a:r>
              <a:rPr lang="en-US" sz="3200" dirty="0"/>
              <a:t>Engineering Exploration Course Project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596289330"/>
              </p:ext>
            </p:extLst>
          </p:nvPr>
        </p:nvGraphicFramePr>
        <p:xfrm>
          <a:off x="1901722" y="3071761"/>
          <a:ext cx="8128000" cy="1854200"/>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Pranav S Bhat</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01FE21BCS230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lnSpc>
                          <a:spcPct val="115000"/>
                        </a:lnSpc>
                        <a:spcAft>
                          <a:spcPts val="1000"/>
                        </a:spcAft>
                      </a:pPr>
                      <a:r>
                        <a:rPr lang="en-IN" sz="1800" dirty="0" err="1">
                          <a:effectLst/>
                          <a:latin typeface="Calibri" panose="020F0502020204030204" pitchFamily="34" charset="0"/>
                          <a:ea typeface="Times New Roman" panose="02020603050405020304" pitchFamily="18" charset="0"/>
                          <a:cs typeface="Times New Roman" panose="02020603050405020304" pitchFamily="18" charset="0"/>
                        </a:rPr>
                        <a:t>Ankith</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 Chavan</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01FE21BCS243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0840">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Faheem Dehalvi</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01FE21BEE083</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0840">
                <a:tc>
                  <a:txBody>
                    <a:bodyPr/>
                    <a:lstStyle/>
                    <a:p>
                      <a:pPr algn="ctr">
                        <a:lnSpc>
                          <a:spcPct val="115000"/>
                        </a:lnSpc>
                        <a:spcAft>
                          <a:spcPts val="1000"/>
                        </a:spcAft>
                      </a:pPr>
                      <a:r>
                        <a:rPr lang="en-IN" sz="1800" dirty="0" err="1">
                          <a:effectLst/>
                          <a:latin typeface="Calibri" panose="020F0502020204030204" pitchFamily="34" charset="0"/>
                          <a:ea typeface="Times New Roman" panose="02020603050405020304" pitchFamily="18" charset="0"/>
                          <a:cs typeface="Times New Roman" panose="02020603050405020304" pitchFamily="18" charset="0"/>
                        </a:rPr>
                        <a:t>Mahendraraddi</a:t>
                      </a: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IN" sz="1800" dirty="0" err="1">
                          <a:effectLst/>
                          <a:latin typeface="Calibri" panose="020F0502020204030204" pitchFamily="34" charset="0"/>
                          <a:ea typeface="Times New Roman" panose="02020603050405020304" pitchFamily="18" charset="0"/>
                          <a:cs typeface="Times New Roman" panose="02020603050405020304" pitchFamily="18" charset="0"/>
                        </a:rPr>
                        <a:t>Iraddi</a:t>
                      </a: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lnSpc>
                          <a:spcPct val="115000"/>
                        </a:lnSpc>
                        <a:spcAft>
                          <a:spcPts val="1000"/>
                        </a:spcAft>
                      </a:pPr>
                      <a:r>
                        <a:rPr lang="en-IN" sz="1800">
                          <a:effectLst/>
                          <a:latin typeface="Calibri" panose="020F0502020204030204" pitchFamily="34" charset="0"/>
                          <a:ea typeface="Times New Roman" panose="02020603050405020304" pitchFamily="18" charset="0"/>
                          <a:cs typeface="Times New Roman" panose="02020603050405020304" pitchFamily="18" charset="0"/>
                        </a:rPr>
                        <a:t>01FE21BEC220</a:t>
                      </a:r>
                      <a:endParaRPr lang="en-IN" sz="11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70840">
                <a:tc>
                  <a:txBody>
                    <a:bodyPr/>
                    <a:lstStyle/>
                    <a:p>
                      <a:pPr algn="ctr">
                        <a:lnSpc>
                          <a:spcPct val="115000"/>
                        </a:lnSpc>
                        <a:spcAft>
                          <a:spcPts val="1000"/>
                        </a:spcAft>
                      </a:pP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lnSpc>
                          <a:spcPct val="115000"/>
                        </a:lnSpc>
                        <a:spcAft>
                          <a:spcPts val="1000"/>
                        </a:spcAft>
                      </a:pPr>
                      <a:endParaRPr lang="en-IN" sz="11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sp>
        <p:nvSpPr>
          <p:cNvPr id="7" name="TextBox 6"/>
          <p:cNvSpPr txBox="1"/>
          <p:nvPr/>
        </p:nvSpPr>
        <p:spPr>
          <a:xfrm>
            <a:off x="2337619" y="4925961"/>
            <a:ext cx="7256206" cy="738664"/>
          </a:xfrm>
          <a:prstGeom prst="rect">
            <a:avLst/>
          </a:prstGeom>
          <a:noFill/>
        </p:spPr>
        <p:txBody>
          <a:bodyPr wrap="square" rtlCol="0">
            <a:spAutoFit/>
          </a:bodyPr>
          <a:lstStyle/>
          <a:p>
            <a:pPr algn="ctr"/>
            <a:r>
              <a:rPr lang="en-US" dirty="0"/>
              <a:t>Under the guidance of </a:t>
            </a:r>
          </a:p>
          <a:p>
            <a:pPr algn="ctr"/>
            <a:r>
              <a:rPr lang="en-US" sz="2400" dirty="0">
                <a:solidFill>
                  <a:srgbClr val="FF0000"/>
                </a:solidFill>
              </a:rPr>
              <a:t>Mrs. Madhu </a:t>
            </a:r>
            <a:r>
              <a:rPr lang="en-US" sz="2400" dirty="0" err="1">
                <a:solidFill>
                  <a:srgbClr val="FF0000"/>
                </a:solidFill>
              </a:rPr>
              <a:t>Asundi</a:t>
            </a:r>
            <a:endParaRPr lang="en-US" sz="2400" dirty="0">
              <a:solidFill>
                <a:srgbClr val="FF0000"/>
              </a:solidFill>
            </a:endParaRPr>
          </a:p>
        </p:txBody>
      </p:sp>
      <p:sp>
        <p:nvSpPr>
          <p:cNvPr id="8" name="TextBox 7"/>
          <p:cNvSpPr txBox="1"/>
          <p:nvPr/>
        </p:nvSpPr>
        <p:spPr>
          <a:xfrm>
            <a:off x="2961968" y="6046838"/>
            <a:ext cx="6209071" cy="646331"/>
          </a:xfrm>
          <a:prstGeom prst="rect">
            <a:avLst/>
          </a:prstGeom>
          <a:noFill/>
        </p:spPr>
        <p:txBody>
          <a:bodyPr wrap="square" rtlCol="0">
            <a:spAutoFit/>
          </a:bodyPr>
          <a:lstStyle/>
          <a:p>
            <a:pPr algn="ctr"/>
            <a:r>
              <a:rPr lang="en-US" dirty="0"/>
              <a:t>2021-2022, Even Semester</a:t>
            </a:r>
          </a:p>
          <a:p>
            <a:pPr algn="ctr"/>
            <a:r>
              <a:rPr lang="en-US" dirty="0"/>
              <a:t>CEER, KLE Technological University, Hubballi</a:t>
            </a:r>
          </a:p>
        </p:txBody>
      </p:sp>
      <p:pic>
        <p:nvPicPr>
          <p:cNvPr id="9" name="Picture 8" descr="kle tech logo"/>
          <p:cNvPicPr/>
          <p:nvPr/>
        </p:nvPicPr>
        <p:blipFill>
          <a:blip r:embed="rId3" cstate="print"/>
          <a:srcRect/>
          <a:stretch>
            <a:fillRect/>
          </a:stretch>
        </p:blipFill>
        <p:spPr bwMode="auto">
          <a:xfrm>
            <a:off x="4023853" y="398206"/>
            <a:ext cx="4085302" cy="1143000"/>
          </a:xfrm>
          <a:prstGeom prst="rect">
            <a:avLst/>
          </a:prstGeom>
          <a:noFill/>
          <a:ln w="9525">
            <a:noFill/>
            <a:miter lim="800000"/>
            <a:headEnd/>
            <a:tailEnd/>
          </a:ln>
        </p:spPr>
      </p:pic>
    </p:spTree>
    <p:extLst>
      <p:ext uri="{BB962C8B-B14F-4D97-AF65-F5344CB8AC3E}">
        <p14:creationId xmlns:p14="http://schemas.microsoft.com/office/powerpoint/2010/main" val="1229011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8"/>
            <a:ext cx="10515600" cy="1325563"/>
          </a:xfrm>
        </p:spPr>
        <p:txBody>
          <a:bodyPr>
            <a:normAutofit/>
          </a:bodyPr>
          <a:lstStyle/>
          <a:p>
            <a:pPr algn="ctr"/>
            <a:r>
              <a:rPr lang="en-US" sz="3600" b="1" dirty="0"/>
              <a:t>Circuit diagram of the entire system</a:t>
            </a:r>
          </a:p>
        </p:txBody>
      </p:sp>
      <p:sp>
        <p:nvSpPr>
          <p:cNvPr id="4" name="Date Placeholder 3"/>
          <p:cNvSpPr>
            <a:spLocks noGrp="1"/>
          </p:cNvSpPr>
          <p:nvPr>
            <p:ph type="dt" sz="half" idx="10"/>
          </p:nvPr>
        </p:nvSpPr>
        <p:spPr/>
        <p:txBody>
          <a:bodyPr/>
          <a:lstStyle/>
          <a:p>
            <a:fld id="{4223A5D7-24B3-40ED-A8F9-48973FC3F248}"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10</a:t>
            </a:fld>
            <a:endParaRPr lang="en-US"/>
          </a:p>
        </p:txBody>
      </p:sp>
    </p:spTree>
    <p:extLst>
      <p:ext uri="{BB962C8B-B14F-4D97-AF65-F5344CB8AC3E}">
        <p14:creationId xmlns:p14="http://schemas.microsoft.com/office/powerpoint/2010/main" val="2101837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Physical Implementation</a:t>
            </a:r>
          </a:p>
        </p:txBody>
      </p:sp>
      <p:sp>
        <p:nvSpPr>
          <p:cNvPr id="3" name="Date Placeholder 2"/>
          <p:cNvSpPr>
            <a:spLocks noGrp="1"/>
          </p:cNvSpPr>
          <p:nvPr>
            <p:ph type="dt" sz="half" idx="10"/>
          </p:nvPr>
        </p:nvSpPr>
        <p:spPr/>
        <p:txBody>
          <a:bodyPr/>
          <a:lstStyle/>
          <a:p>
            <a:fld id="{E7C577F6-B76F-47DF-9633-ADB9FDC33C98}"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11</a:t>
            </a:fld>
            <a:endParaRPr lang="en-US"/>
          </a:p>
        </p:txBody>
      </p:sp>
    </p:spTree>
    <p:extLst>
      <p:ext uri="{BB962C8B-B14F-4D97-AF65-F5344CB8AC3E}">
        <p14:creationId xmlns:p14="http://schemas.microsoft.com/office/powerpoint/2010/main" val="2329358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SPRINT 1</a:t>
            </a:r>
          </a:p>
        </p:txBody>
      </p:sp>
      <p:sp>
        <p:nvSpPr>
          <p:cNvPr id="3" name="Date Placeholder 2"/>
          <p:cNvSpPr>
            <a:spLocks noGrp="1"/>
          </p:cNvSpPr>
          <p:nvPr>
            <p:ph type="dt" sz="half" idx="10"/>
          </p:nvPr>
        </p:nvSpPr>
        <p:spPr/>
        <p:txBody>
          <a:bodyPr/>
          <a:lstStyle/>
          <a:p>
            <a:fld id="{E7C577F6-B76F-47DF-9633-ADB9FDC33C98}"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12</a:t>
            </a:fld>
            <a:endParaRPr lang="en-US"/>
          </a:p>
        </p:txBody>
      </p:sp>
    </p:spTree>
    <p:extLst>
      <p:ext uri="{BB962C8B-B14F-4D97-AF65-F5344CB8AC3E}">
        <p14:creationId xmlns:p14="http://schemas.microsoft.com/office/powerpoint/2010/main" val="823407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SPRINT 2</a:t>
            </a:r>
          </a:p>
        </p:txBody>
      </p:sp>
      <p:sp>
        <p:nvSpPr>
          <p:cNvPr id="3" name="Date Placeholder 2"/>
          <p:cNvSpPr>
            <a:spLocks noGrp="1"/>
          </p:cNvSpPr>
          <p:nvPr>
            <p:ph type="dt" sz="half" idx="10"/>
          </p:nvPr>
        </p:nvSpPr>
        <p:spPr/>
        <p:txBody>
          <a:bodyPr/>
          <a:lstStyle/>
          <a:p>
            <a:fld id="{E7C577F6-B76F-47DF-9633-ADB9FDC33C98}"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13</a:t>
            </a:fld>
            <a:endParaRPr lang="en-US"/>
          </a:p>
        </p:txBody>
      </p:sp>
    </p:spTree>
    <p:extLst>
      <p:ext uri="{BB962C8B-B14F-4D97-AF65-F5344CB8AC3E}">
        <p14:creationId xmlns:p14="http://schemas.microsoft.com/office/powerpoint/2010/main" val="822973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SPRINT 3</a:t>
            </a:r>
          </a:p>
        </p:txBody>
      </p:sp>
      <p:sp>
        <p:nvSpPr>
          <p:cNvPr id="3" name="Date Placeholder 2"/>
          <p:cNvSpPr>
            <a:spLocks noGrp="1"/>
          </p:cNvSpPr>
          <p:nvPr>
            <p:ph type="dt" sz="half" idx="10"/>
          </p:nvPr>
        </p:nvSpPr>
        <p:spPr/>
        <p:txBody>
          <a:bodyPr/>
          <a:lstStyle/>
          <a:p>
            <a:fld id="{E7C577F6-B76F-47DF-9633-ADB9FDC33C98}"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14</a:t>
            </a:fld>
            <a:endParaRPr lang="en-US"/>
          </a:p>
        </p:txBody>
      </p:sp>
    </p:spTree>
    <p:extLst>
      <p:ext uri="{BB962C8B-B14F-4D97-AF65-F5344CB8AC3E}">
        <p14:creationId xmlns:p14="http://schemas.microsoft.com/office/powerpoint/2010/main" val="806945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Learning from course project/exploration course</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q"/>
            </a:pPr>
            <a:r>
              <a:rPr lang="en-US" sz="2400" dirty="0"/>
              <a:t>How to carry out the process of brainstorming for a particular idea.</a:t>
            </a:r>
          </a:p>
          <a:p>
            <a:pPr>
              <a:buFont typeface="Wingdings" panose="05000000000000000000" pitchFamily="2" charset="2"/>
              <a:buChar char="q"/>
            </a:pPr>
            <a:r>
              <a:rPr lang="en-US" sz="2400" dirty="0"/>
              <a:t>How to systematically and efficiently carry out the different parts of a design</a:t>
            </a:r>
          </a:p>
          <a:p>
            <a:pPr>
              <a:buFont typeface="Wingdings" panose="05000000000000000000" pitchFamily="2" charset="2"/>
              <a:buChar char="q"/>
            </a:pPr>
            <a:r>
              <a:rPr lang="en-US" sz="2400" dirty="0"/>
              <a:t>How to work in a team and respect each other ideas</a:t>
            </a:r>
          </a:p>
          <a:p>
            <a:pPr>
              <a:buFont typeface="Wingdings" panose="05000000000000000000" pitchFamily="2" charset="2"/>
              <a:buChar char="q"/>
            </a:pPr>
            <a:r>
              <a:rPr lang="en-US" sz="2400" dirty="0"/>
              <a:t>How to build and develop a virtual or theoretical idea into a physical model</a:t>
            </a:r>
          </a:p>
          <a:p>
            <a:pPr>
              <a:buFont typeface="Wingdings" panose="05000000000000000000" pitchFamily="2" charset="2"/>
              <a:buChar char="q"/>
            </a:pPr>
            <a:r>
              <a:rPr lang="en-US" sz="2400" dirty="0"/>
              <a:t>How to work with different components and tools which are important in the journey as an engineer</a:t>
            </a:r>
          </a:p>
          <a:p>
            <a:pPr>
              <a:buFont typeface="Wingdings" panose="05000000000000000000" pitchFamily="2" charset="2"/>
              <a:buChar char="q"/>
            </a:pPr>
            <a:r>
              <a:rPr lang="en-US" sz="2400" dirty="0"/>
              <a:t>The importance of proper planning and time management</a:t>
            </a:r>
          </a:p>
          <a:p>
            <a:pPr>
              <a:buFont typeface="Wingdings" panose="05000000000000000000" pitchFamily="2" charset="2"/>
              <a:buChar char="q"/>
            </a:pPr>
            <a:r>
              <a:rPr lang="en-US" sz="2400" dirty="0"/>
              <a:t>Importance of life skills such as patience, hard work, prioritization and so on.</a:t>
            </a:r>
          </a:p>
        </p:txBody>
      </p:sp>
      <p:sp>
        <p:nvSpPr>
          <p:cNvPr id="4" name="Date Placeholder 3"/>
          <p:cNvSpPr>
            <a:spLocks noGrp="1"/>
          </p:cNvSpPr>
          <p:nvPr>
            <p:ph type="dt" sz="half" idx="10"/>
          </p:nvPr>
        </p:nvSpPr>
        <p:spPr/>
        <p:txBody>
          <a:bodyPr/>
          <a:lstStyle/>
          <a:p>
            <a:fld id="{B0ED4A67-BDFA-4F8D-9848-500F3CE8B418}"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15</a:t>
            </a:fld>
            <a:endParaRPr lang="en-US"/>
          </a:p>
        </p:txBody>
      </p:sp>
    </p:spTree>
    <p:extLst>
      <p:ext uri="{BB962C8B-B14F-4D97-AF65-F5344CB8AC3E}">
        <p14:creationId xmlns:p14="http://schemas.microsoft.com/office/powerpoint/2010/main" val="105048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8352" y="2773475"/>
            <a:ext cx="10515600" cy="1325563"/>
          </a:xfrm>
        </p:spPr>
        <p:txBody>
          <a:bodyPr>
            <a:normAutofit/>
          </a:bodyPr>
          <a:lstStyle/>
          <a:p>
            <a:pPr algn="ctr"/>
            <a:r>
              <a:rPr lang="en-US" sz="6600" b="1" dirty="0"/>
              <a:t>Thank You</a:t>
            </a:r>
          </a:p>
        </p:txBody>
      </p:sp>
      <p:sp>
        <p:nvSpPr>
          <p:cNvPr id="3" name="Date Placeholder 2"/>
          <p:cNvSpPr>
            <a:spLocks noGrp="1"/>
          </p:cNvSpPr>
          <p:nvPr>
            <p:ph type="dt" sz="half" idx="10"/>
          </p:nvPr>
        </p:nvSpPr>
        <p:spPr/>
        <p:txBody>
          <a:bodyPr/>
          <a:lstStyle/>
          <a:p>
            <a:fld id="{D955C18A-3E69-4BA0-9D75-25DE489E9131}"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5" name="Slide Number Placeholder 4"/>
          <p:cNvSpPr>
            <a:spLocks noGrp="1"/>
          </p:cNvSpPr>
          <p:nvPr>
            <p:ph type="sldNum" sz="quarter" idx="12"/>
          </p:nvPr>
        </p:nvSpPr>
        <p:spPr/>
        <p:txBody>
          <a:bodyPr/>
          <a:lstStyle/>
          <a:p>
            <a:fld id="{B6AF530B-D879-421B-802F-3F7A04C0DEC7}" type="slidenum">
              <a:rPr lang="en-US" smtClean="0"/>
              <a:t>16</a:t>
            </a:fld>
            <a:endParaRPr lang="en-US"/>
          </a:p>
        </p:txBody>
      </p:sp>
    </p:spTree>
    <p:extLst>
      <p:ext uri="{BB962C8B-B14F-4D97-AF65-F5344CB8AC3E}">
        <p14:creationId xmlns:p14="http://schemas.microsoft.com/office/powerpoint/2010/main" val="2652640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t>Problem Definition</a:t>
            </a:r>
          </a:p>
        </p:txBody>
      </p:sp>
      <p:sp>
        <p:nvSpPr>
          <p:cNvPr id="3" name="Content Placeholder 2"/>
          <p:cNvSpPr>
            <a:spLocks noGrp="1"/>
          </p:cNvSpPr>
          <p:nvPr>
            <p:ph idx="1"/>
          </p:nvPr>
        </p:nvSpPr>
        <p:spPr/>
        <p:txBody>
          <a:bodyPr>
            <a:normAutofit/>
          </a:bodyPr>
          <a:lstStyle/>
          <a:p>
            <a:pPr marL="0" indent="0">
              <a:buNone/>
            </a:pPr>
            <a:r>
              <a:rPr lang="en-US" sz="2400" dirty="0"/>
              <a:t>Design a semi-automatic seed sowing machine which sows seeds in pots. The machine should be portable and user friendly. The machine's dimensions should be within 2x2 feet, should plant at least 2-3 pots in a row. The pot size should be 7-9 cm in diameter. It should dispense 3-5 seeds in one pot by an appropriately sized hole. The project should be delivered within 3 months. It should first dispense soil, sow some seeds and the cover the seeds with a little amount of soil. The machine should sense for the availability of pots and should stop when pots finish. The machine should also indicate when the sowing process has been completed</a:t>
            </a:r>
          </a:p>
          <a:p>
            <a:pPr marL="0" indent="0">
              <a:buNone/>
            </a:pPr>
            <a:endParaRPr lang="en-US" sz="2400" dirty="0">
              <a:solidFill>
                <a:srgbClr val="FF0000"/>
              </a:solidFill>
            </a:endParaRPr>
          </a:p>
        </p:txBody>
      </p:sp>
      <p:sp>
        <p:nvSpPr>
          <p:cNvPr id="5" name="Date Placeholder 4"/>
          <p:cNvSpPr>
            <a:spLocks noGrp="1"/>
          </p:cNvSpPr>
          <p:nvPr>
            <p:ph type="dt" sz="half" idx="10"/>
          </p:nvPr>
        </p:nvSpPr>
        <p:spPr/>
        <p:txBody>
          <a:bodyPr/>
          <a:lstStyle/>
          <a:p>
            <a:fld id="{EB530EF6-14CC-4A92-B610-7A262704E99E}" type="datetime1">
              <a:rPr lang="en-US" smtClean="0"/>
              <a:t>8/8/2022</a:t>
            </a:fld>
            <a:endParaRPr lang="en-US"/>
          </a:p>
        </p:txBody>
      </p:sp>
      <p:sp>
        <p:nvSpPr>
          <p:cNvPr id="6" name="Footer Placeholder 5"/>
          <p:cNvSpPr>
            <a:spLocks noGrp="1"/>
          </p:cNvSpPr>
          <p:nvPr>
            <p:ph type="ftr" sz="quarter" idx="11"/>
          </p:nvPr>
        </p:nvSpPr>
        <p:spPr/>
        <p:txBody>
          <a:bodyPr/>
          <a:lstStyle/>
          <a:p>
            <a:r>
              <a:rPr lang="en-US"/>
              <a:t>Engineering Exploration 2021-2022 Even</a:t>
            </a:r>
          </a:p>
        </p:txBody>
      </p:sp>
      <p:sp>
        <p:nvSpPr>
          <p:cNvPr id="7" name="Slide Number Placeholder 6"/>
          <p:cNvSpPr>
            <a:spLocks noGrp="1"/>
          </p:cNvSpPr>
          <p:nvPr>
            <p:ph type="sldNum" sz="quarter" idx="12"/>
          </p:nvPr>
        </p:nvSpPr>
        <p:spPr/>
        <p:txBody>
          <a:bodyPr/>
          <a:lstStyle/>
          <a:p>
            <a:fld id="{B6AF530B-D879-421B-802F-3F7A04C0DEC7}" type="slidenum">
              <a:rPr lang="en-US" smtClean="0"/>
              <a:t>2</a:t>
            </a:fld>
            <a:endParaRPr lang="en-US"/>
          </a:p>
        </p:txBody>
      </p:sp>
    </p:spTree>
    <p:extLst>
      <p:ext uri="{BB962C8B-B14F-4D97-AF65-F5344CB8AC3E}">
        <p14:creationId xmlns:p14="http://schemas.microsoft.com/office/powerpoint/2010/main" val="4073753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b="1" kern="1200" dirty="0">
                <a:solidFill>
                  <a:srgbClr val="FFFFFF"/>
                </a:solidFill>
                <a:latin typeface="+mj-lt"/>
                <a:ea typeface="+mj-ea"/>
                <a:cs typeface="+mj-cs"/>
              </a:rPr>
              <a:t>Generated Concepts</a:t>
            </a:r>
          </a:p>
        </p:txBody>
      </p:sp>
      <p:cxnSp>
        <p:nvCxnSpPr>
          <p:cNvPr id="15" name="Straight Connector 14">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Diagram&#10;&#10;Description automatically generated">
            <a:extLst>
              <a:ext uri="{FF2B5EF4-FFF2-40B4-BE49-F238E27FC236}">
                <a16:creationId xmlns:a16="http://schemas.microsoft.com/office/drawing/2014/main" id="{7ABFB559-2BDE-EDED-FB70-9BC6A6B8C0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07680" y="492573"/>
            <a:ext cx="4645828" cy="5880796"/>
          </a:xfrm>
          <a:prstGeom prst="rect">
            <a:avLst/>
          </a:prstGeom>
        </p:spPr>
      </p:pic>
      <p:sp>
        <p:nvSpPr>
          <p:cNvPr id="6" name="Footer Placeholder 5"/>
          <p:cNvSpPr>
            <a:spLocks noGrp="1"/>
          </p:cNvSpPr>
          <p:nvPr>
            <p:ph type="ftr" sz="quarter" idx="11"/>
          </p:nvPr>
        </p:nvSpPr>
        <p:spPr>
          <a:xfrm>
            <a:off x="5153822" y="6356350"/>
            <a:ext cx="4615820" cy="365125"/>
          </a:xfrm>
        </p:spPr>
        <p:txBody>
          <a:bodyPr vert="horz" lIns="91440" tIns="45720" rIns="91440" bIns="45720" rtlCol="0" anchor="ctr">
            <a:normAutofit/>
          </a:bodyPr>
          <a:lstStyle/>
          <a:p>
            <a:pPr algn="l">
              <a:spcAft>
                <a:spcPts val="600"/>
              </a:spcAft>
            </a:pPr>
            <a:r>
              <a:rPr lang="en-US" kern="1200">
                <a:solidFill>
                  <a:srgbClr val="595959"/>
                </a:solidFill>
                <a:latin typeface="+mn-lt"/>
                <a:ea typeface="+mn-ea"/>
                <a:cs typeface="+mn-cs"/>
              </a:rPr>
              <a:t>Engineering Exploration 2021-2022 Even</a:t>
            </a:r>
          </a:p>
        </p:txBody>
      </p:sp>
      <p:sp>
        <p:nvSpPr>
          <p:cNvPr id="7" name="Slide Number Placeholder 6"/>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B6AF530B-D879-421B-802F-3F7A04C0DEC7}" type="slidenum">
              <a:rPr lang="en-US">
                <a:solidFill>
                  <a:srgbClr val="595959"/>
                </a:solidFill>
              </a:rPr>
              <a:pPr>
                <a:spcAft>
                  <a:spcPts val="600"/>
                </a:spcAft>
              </a:pPr>
              <a:t>3</a:t>
            </a:fld>
            <a:endParaRPr lang="en-US">
              <a:solidFill>
                <a:srgbClr val="595959"/>
              </a:solidFill>
            </a:endParaRPr>
          </a:p>
        </p:txBody>
      </p:sp>
      <p:sp>
        <p:nvSpPr>
          <p:cNvPr id="9" name="TextBox 8">
            <a:extLst>
              <a:ext uri="{FF2B5EF4-FFF2-40B4-BE49-F238E27FC236}">
                <a16:creationId xmlns:a16="http://schemas.microsoft.com/office/drawing/2014/main" id="{110CBE00-8655-7FAA-5AD0-96D013817D31}"/>
              </a:ext>
            </a:extLst>
          </p:cNvPr>
          <p:cNvSpPr txBox="1"/>
          <p:nvPr/>
        </p:nvSpPr>
        <p:spPr>
          <a:xfrm>
            <a:off x="1191126" y="4395202"/>
            <a:ext cx="2856088" cy="369332"/>
          </a:xfrm>
          <a:prstGeom prst="rect">
            <a:avLst/>
          </a:prstGeom>
          <a:noFill/>
        </p:spPr>
        <p:txBody>
          <a:bodyPr wrap="square" rtlCol="0">
            <a:spAutoFit/>
          </a:bodyPr>
          <a:lstStyle/>
          <a:p>
            <a:pPr algn="ctr"/>
            <a:r>
              <a:rPr lang="en-IN" dirty="0">
                <a:solidFill>
                  <a:schemeClr val="bg1"/>
                </a:solidFill>
              </a:rPr>
              <a:t>DESIGN 1</a:t>
            </a:r>
          </a:p>
        </p:txBody>
      </p:sp>
    </p:spTree>
    <p:extLst>
      <p:ext uri="{BB962C8B-B14F-4D97-AF65-F5344CB8AC3E}">
        <p14:creationId xmlns:p14="http://schemas.microsoft.com/office/powerpoint/2010/main" val="2504394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b="1" kern="1200">
                <a:solidFill>
                  <a:srgbClr val="FFFFFF"/>
                </a:solidFill>
                <a:latin typeface="+mj-lt"/>
                <a:ea typeface="+mj-ea"/>
                <a:cs typeface="+mj-cs"/>
              </a:rPr>
              <a:t>Generated Concepts</a:t>
            </a:r>
          </a:p>
        </p:txBody>
      </p:sp>
      <p:sp>
        <p:nvSpPr>
          <p:cNvPr id="10" name="Content Placeholder 9">
            <a:extLst>
              <a:ext uri="{FF2B5EF4-FFF2-40B4-BE49-F238E27FC236}">
                <a16:creationId xmlns:a16="http://schemas.microsoft.com/office/drawing/2014/main" id="{63CF65C5-6475-79CF-248A-798197897B2A}"/>
              </a:ext>
            </a:extLst>
          </p:cNvPr>
          <p:cNvSpPr>
            <a:spLocks noGrp="1"/>
          </p:cNvSpPr>
          <p:nvPr>
            <p:ph idx="1"/>
          </p:nvPr>
        </p:nvSpPr>
        <p:spPr>
          <a:xfrm>
            <a:off x="674237" y="4170501"/>
            <a:ext cx="3657600" cy="1525597"/>
          </a:xfrm>
        </p:spPr>
        <p:txBody>
          <a:bodyPr vert="horz" lIns="91440" tIns="45720" rIns="91440" bIns="45720" rtlCol="0">
            <a:normAutofit/>
          </a:bodyPr>
          <a:lstStyle/>
          <a:p>
            <a:pPr marL="0" indent="0" algn="ctr">
              <a:buNone/>
            </a:pPr>
            <a:r>
              <a:rPr lang="en-US" sz="2000" kern="1200">
                <a:solidFill>
                  <a:srgbClr val="FFFFFF"/>
                </a:solidFill>
                <a:latin typeface="+mn-lt"/>
                <a:ea typeface="+mn-ea"/>
                <a:cs typeface="+mn-cs"/>
              </a:rPr>
              <a:t>DESIGN 2</a:t>
            </a:r>
          </a:p>
        </p:txBody>
      </p:sp>
      <p:cxnSp>
        <p:nvCxnSpPr>
          <p:cNvPr id="29" name="Straight Connector 28">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descr="Diagram&#10;&#10;Description automatically generated">
            <a:extLst>
              <a:ext uri="{FF2B5EF4-FFF2-40B4-BE49-F238E27FC236}">
                <a16:creationId xmlns:a16="http://schemas.microsoft.com/office/drawing/2014/main" id="{60A8DB09-629A-563A-7DF1-297F5E91C6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309" y="492573"/>
            <a:ext cx="4954570" cy="5880796"/>
          </a:xfrm>
          <a:prstGeom prst="rect">
            <a:avLst/>
          </a:prstGeom>
        </p:spPr>
      </p:pic>
      <p:sp>
        <p:nvSpPr>
          <p:cNvPr id="6" name="Footer Placeholder 5"/>
          <p:cNvSpPr>
            <a:spLocks noGrp="1"/>
          </p:cNvSpPr>
          <p:nvPr>
            <p:ph type="ftr" sz="quarter" idx="11"/>
          </p:nvPr>
        </p:nvSpPr>
        <p:spPr>
          <a:xfrm>
            <a:off x="5153822" y="6356350"/>
            <a:ext cx="4615820" cy="365125"/>
          </a:xfrm>
        </p:spPr>
        <p:txBody>
          <a:bodyPr vert="horz" lIns="91440" tIns="45720" rIns="91440" bIns="45720" rtlCol="0" anchor="ctr">
            <a:normAutofit/>
          </a:bodyPr>
          <a:lstStyle/>
          <a:p>
            <a:pPr algn="l">
              <a:spcAft>
                <a:spcPts val="600"/>
              </a:spcAft>
            </a:pPr>
            <a:r>
              <a:rPr lang="en-US" kern="1200">
                <a:solidFill>
                  <a:srgbClr val="595959"/>
                </a:solidFill>
                <a:latin typeface="+mn-lt"/>
                <a:ea typeface="+mn-ea"/>
                <a:cs typeface="+mn-cs"/>
              </a:rPr>
              <a:t>Engineering Exploration 2021-2022 Even</a:t>
            </a:r>
          </a:p>
        </p:txBody>
      </p:sp>
      <p:sp>
        <p:nvSpPr>
          <p:cNvPr id="7" name="Slide Number Placeholder 6"/>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B6AF530B-D879-421B-802F-3F7A04C0DEC7}" type="slidenum">
              <a:rPr lang="en-US">
                <a:solidFill>
                  <a:srgbClr val="595959"/>
                </a:solidFill>
              </a:rPr>
              <a:pPr>
                <a:spcAft>
                  <a:spcPts val="600"/>
                </a:spcAft>
              </a:pPr>
              <a:t>4</a:t>
            </a:fld>
            <a:endParaRPr lang="en-US">
              <a:solidFill>
                <a:srgbClr val="595959"/>
              </a:solidFill>
            </a:endParaRPr>
          </a:p>
        </p:txBody>
      </p:sp>
    </p:spTree>
    <p:extLst>
      <p:ext uri="{BB962C8B-B14F-4D97-AF65-F5344CB8AC3E}">
        <p14:creationId xmlns:p14="http://schemas.microsoft.com/office/powerpoint/2010/main" val="1837926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b="1" kern="1200">
                <a:solidFill>
                  <a:srgbClr val="FFFFFF"/>
                </a:solidFill>
                <a:latin typeface="+mj-lt"/>
                <a:ea typeface="+mj-ea"/>
                <a:cs typeface="+mj-cs"/>
              </a:rPr>
              <a:t>Generated Concepts</a:t>
            </a:r>
          </a:p>
        </p:txBody>
      </p:sp>
      <p:sp>
        <p:nvSpPr>
          <p:cNvPr id="10" name="Content Placeholder 9">
            <a:extLst>
              <a:ext uri="{FF2B5EF4-FFF2-40B4-BE49-F238E27FC236}">
                <a16:creationId xmlns:a16="http://schemas.microsoft.com/office/drawing/2014/main" id="{44DC553F-F777-0604-3AA4-92638779C93D}"/>
              </a:ext>
            </a:extLst>
          </p:cNvPr>
          <p:cNvSpPr>
            <a:spLocks noGrp="1"/>
          </p:cNvSpPr>
          <p:nvPr>
            <p:ph idx="1"/>
          </p:nvPr>
        </p:nvSpPr>
        <p:spPr>
          <a:xfrm>
            <a:off x="674237" y="4170501"/>
            <a:ext cx="3657600" cy="1525597"/>
          </a:xfrm>
        </p:spPr>
        <p:txBody>
          <a:bodyPr vert="horz" lIns="91440" tIns="45720" rIns="91440" bIns="45720" rtlCol="0">
            <a:normAutofit/>
          </a:bodyPr>
          <a:lstStyle/>
          <a:p>
            <a:pPr marL="0" indent="0" algn="ctr">
              <a:buNone/>
            </a:pPr>
            <a:r>
              <a:rPr lang="en-US" sz="2000" kern="1200" dirty="0">
                <a:solidFill>
                  <a:srgbClr val="FFFFFF"/>
                </a:solidFill>
                <a:latin typeface="+mn-lt"/>
                <a:ea typeface="+mn-ea"/>
                <a:cs typeface="+mn-cs"/>
              </a:rPr>
              <a:t>DESIGN 3</a:t>
            </a:r>
          </a:p>
        </p:txBody>
      </p:sp>
      <p:cxnSp>
        <p:nvCxnSpPr>
          <p:cNvPr id="29" name="Straight Connector 28">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descr="Diagram&#10;&#10;Description automatically generated">
            <a:extLst>
              <a:ext uri="{FF2B5EF4-FFF2-40B4-BE49-F238E27FC236}">
                <a16:creationId xmlns:a16="http://schemas.microsoft.com/office/drawing/2014/main" id="{D7594D51-EE8D-5332-7148-1C0AE4F86D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4766" y="492573"/>
            <a:ext cx="4851656" cy="5880796"/>
          </a:xfrm>
          <a:prstGeom prst="rect">
            <a:avLst/>
          </a:prstGeom>
        </p:spPr>
      </p:pic>
      <p:sp>
        <p:nvSpPr>
          <p:cNvPr id="6" name="Footer Placeholder 5"/>
          <p:cNvSpPr>
            <a:spLocks noGrp="1"/>
          </p:cNvSpPr>
          <p:nvPr>
            <p:ph type="ftr" sz="quarter" idx="11"/>
          </p:nvPr>
        </p:nvSpPr>
        <p:spPr>
          <a:xfrm>
            <a:off x="5153822" y="6356350"/>
            <a:ext cx="4615820" cy="365125"/>
          </a:xfrm>
        </p:spPr>
        <p:txBody>
          <a:bodyPr vert="horz" lIns="91440" tIns="45720" rIns="91440" bIns="45720" rtlCol="0" anchor="ctr">
            <a:normAutofit/>
          </a:bodyPr>
          <a:lstStyle/>
          <a:p>
            <a:pPr algn="l">
              <a:spcAft>
                <a:spcPts val="600"/>
              </a:spcAft>
            </a:pPr>
            <a:r>
              <a:rPr lang="en-US" kern="1200">
                <a:solidFill>
                  <a:srgbClr val="595959"/>
                </a:solidFill>
                <a:latin typeface="+mn-lt"/>
                <a:ea typeface="+mn-ea"/>
                <a:cs typeface="+mn-cs"/>
              </a:rPr>
              <a:t>Engineering Exploration 2021-2022 Even</a:t>
            </a:r>
          </a:p>
        </p:txBody>
      </p:sp>
      <p:sp>
        <p:nvSpPr>
          <p:cNvPr id="7" name="Slide Number Placeholder 6"/>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B6AF530B-D879-421B-802F-3F7A04C0DEC7}" type="slidenum">
              <a:rPr lang="en-US">
                <a:solidFill>
                  <a:srgbClr val="595959"/>
                </a:solidFill>
              </a:rPr>
              <a:pPr>
                <a:spcAft>
                  <a:spcPts val="600"/>
                </a:spcAft>
              </a:pPr>
              <a:t>5</a:t>
            </a:fld>
            <a:endParaRPr lang="en-US">
              <a:solidFill>
                <a:srgbClr val="595959"/>
              </a:solidFill>
            </a:endParaRPr>
          </a:p>
        </p:txBody>
      </p:sp>
    </p:spTree>
    <p:extLst>
      <p:ext uri="{BB962C8B-B14F-4D97-AF65-F5344CB8AC3E}">
        <p14:creationId xmlns:p14="http://schemas.microsoft.com/office/powerpoint/2010/main" val="873239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b="1" kern="1200">
                <a:solidFill>
                  <a:srgbClr val="FFFFFF"/>
                </a:solidFill>
                <a:latin typeface="+mj-lt"/>
                <a:ea typeface="+mj-ea"/>
                <a:cs typeface="+mj-cs"/>
              </a:rPr>
              <a:t>Generated Concepts</a:t>
            </a:r>
          </a:p>
        </p:txBody>
      </p:sp>
      <p:sp>
        <p:nvSpPr>
          <p:cNvPr id="10" name="Content Placeholder 9">
            <a:extLst>
              <a:ext uri="{FF2B5EF4-FFF2-40B4-BE49-F238E27FC236}">
                <a16:creationId xmlns:a16="http://schemas.microsoft.com/office/drawing/2014/main" id="{32FEA115-7C9B-892B-2D43-3EB992044B0D}"/>
              </a:ext>
            </a:extLst>
          </p:cNvPr>
          <p:cNvSpPr>
            <a:spLocks noGrp="1"/>
          </p:cNvSpPr>
          <p:nvPr>
            <p:ph idx="1"/>
          </p:nvPr>
        </p:nvSpPr>
        <p:spPr>
          <a:xfrm>
            <a:off x="674237" y="4170501"/>
            <a:ext cx="3657600" cy="1525597"/>
          </a:xfrm>
        </p:spPr>
        <p:txBody>
          <a:bodyPr vert="horz" lIns="91440" tIns="45720" rIns="91440" bIns="45720" rtlCol="0">
            <a:normAutofit/>
          </a:bodyPr>
          <a:lstStyle/>
          <a:p>
            <a:pPr marL="0" indent="0" algn="ctr">
              <a:buNone/>
            </a:pPr>
            <a:r>
              <a:rPr lang="en-US" sz="2000" kern="1200" dirty="0">
                <a:solidFill>
                  <a:srgbClr val="FFFFFF"/>
                </a:solidFill>
                <a:latin typeface="+mn-lt"/>
                <a:ea typeface="+mn-ea"/>
                <a:cs typeface="+mn-cs"/>
              </a:rPr>
              <a:t>DESIGN 4</a:t>
            </a:r>
          </a:p>
        </p:txBody>
      </p:sp>
      <p:cxnSp>
        <p:nvCxnSpPr>
          <p:cNvPr id="29" name="Straight Connector 28">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descr="Diagram, engineering drawing&#10;&#10;Description automatically generated">
            <a:extLst>
              <a:ext uri="{FF2B5EF4-FFF2-40B4-BE49-F238E27FC236}">
                <a16:creationId xmlns:a16="http://schemas.microsoft.com/office/drawing/2014/main" id="{5E5FFB3E-49D6-9CC3-4291-B71C86E70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2448" y="492573"/>
            <a:ext cx="5116292" cy="5880796"/>
          </a:xfrm>
          <a:prstGeom prst="rect">
            <a:avLst/>
          </a:prstGeom>
        </p:spPr>
      </p:pic>
      <p:sp>
        <p:nvSpPr>
          <p:cNvPr id="6" name="Footer Placeholder 5"/>
          <p:cNvSpPr>
            <a:spLocks noGrp="1"/>
          </p:cNvSpPr>
          <p:nvPr>
            <p:ph type="ftr" sz="quarter" idx="11"/>
          </p:nvPr>
        </p:nvSpPr>
        <p:spPr>
          <a:xfrm>
            <a:off x="5153822" y="6356350"/>
            <a:ext cx="4615820" cy="365125"/>
          </a:xfrm>
        </p:spPr>
        <p:txBody>
          <a:bodyPr vert="horz" lIns="91440" tIns="45720" rIns="91440" bIns="45720" rtlCol="0" anchor="ctr">
            <a:normAutofit/>
          </a:bodyPr>
          <a:lstStyle/>
          <a:p>
            <a:pPr algn="l">
              <a:spcAft>
                <a:spcPts val="600"/>
              </a:spcAft>
            </a:pPr>
            <a:r>
              <a:rPr lang="en-US" kern="1200">
                <a:solidFill>
                  <a:srgbClr val="595959"/>
                </a:solidFill>
                <a:latin typeface="+mn-lt"/>
                <a:ea typeface="+mn-ea"/>
                <a:cs typeface="+mn-cs"/>
              </a:rPr>
              <a:t>Engineering Exploration 2021-2022 Even</a:t>
            </a:r>
          </a:p>
        </p:txBody>
      </p:sp>
      <p:sp>
        <p:nvSpPr>
          <p:cNvPr id="7" name="Slide Number Placeholder 6"/>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B6AF530B-D879-421B-802F-3F7A04C0DEC7}" type="slidenum">
              <a:rPr lang="en-US">
                <a:solidFill>
                  <a:srgbClr val="595959"/>
                </a:solidFill>
              </a:rPr>
              <a:pPr>
                <a:spcAft>
                  <a:spcPts val="600"/>
                </a:spcAft>
              </a:pPr>
              <a:t>6</a:t>
            </a:fld>
            <a:endParaRPr lang="en-US">
              <a:solidFill>
                <a:srgbClr val="595959"/>
              </a:solidFill>
            </a:endParaRPr>
          </a:p>
        </p:txBody>
      </p:sp>
    </p:spTree>
    <p:extLst>
      <p:ext uri="{BB962C8B-B14F-4D97-AF65-F5344CB8AC3E}">
        <p14:creationId xmlns:p14="http://schemas.microsoft.com/office/powerpoint/2010/main" val="2805958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74237" y="914400"/>
            <a:ext cx="3657600" cy="2887579"/>
          </a:xfrm>
        </p:spPr>
        <p:txBody>
          <a:bodyPr vert="horz" lIns="91440" tIns="45720" rIns="91440" bIns="45720" rtlCol="0" anchor="b">
            <a:normAutofit/>
          </a:bodyPr>
          <a:lstStyle/>
          <a:p>
            <a:pPr algn="ctr"/>
            <a:r>
              <a:rPr lang="en-US" sz="4800" b="1" kern="1200" dirty="0">
                <a:solidFill>
                  <a:srgbClr val="FFFFFF"/>
                </a:solidFill>
                <a:latin typeface="+mj-lt"/>
                <a:ea typeface="+mj-ea"/>
                <a:cs typeface="+mj-cs"/>
              </a:rPr>
              <a:t>Selected Concept</a:t>
            </a:r>
          </a:p>
        </p:txBody>
      </p:sp>
      <p:cxnSp>
        <p:nvCxnSpPr>
          <p:cNvPr id="29" name="Straight Connector 28">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Picture 3" descr="Diagram, engineering drawing&#10;&#10;Description automatically generated">
            <a:extLst>
              <a:ext uri="{FF2B5EF4-FFF2-40B4-BE49-F238E27FC236}">
                <a16:creationId xmlns:a16="http://schemas.microsoft.com/office/drawing/2014/main" id="{5E5FFB3E-49D6-9CC3-4291-B71C86E702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2448" y="492573"/>
            <a:ext cx="5116292" cy="5880796"/>
          </a:xfrm>
          <a:prstGeom prst="rect">
            <a:avLst/>
          </a:prstGeom>
        </p:spPr>
      </p:pic>
      <p:sp>
        <p:nvSpPr>
          <p:cNvPr id="6" name="Footer Placeholder 5"/>
          <p:cNvSpPr>
            <a:spLocks noGrp="1"/>
          </p:cNvSpPr>
          <p:nvPr>
            <p:ph type="ftr" sz="quarter" idx="11"/>
          </p:nvPr>
        </p:nvSpPr>
        <p:spPr>
          <a:xfrm>
            <a:off x="5153822" y="6356350"/>
            <a:ext cx="4615820" cy="365125"/>
          </a:xfrm>
        </p:spPr>
        <p:txBody>
          <a:bodyPr vert="horz" lIns="91440" tIns="45720" rIns="91440" bIns="45720" rtlCol="0" anchor="ctr">
            <a:normAutofit/>
          </a:bodyPr>
          <a:lstStyle/>
          <a:p>
            <a:pPr algn="l">
              <a:spcAft>
                <a:spcPts val="600"/>
              </a:spcAft>
            </a:pPr>
            <a:r>
              <a:rPr lang="en-US" kern="1200">
                <a:solidFill>
                  <a:srgbClr val="595959"/>
                </a:solidFill>
                <a:latin typeface="+mn-lt"/>
                <a:ea typeface="+mn-ea"/>
                <a:cs typeface="+mn-cs"/>
              </a:rPr>
              <a:t>Engineering Exploration 2021-2022 Even</a:t>
            </a:r>
          </a:p>
        </p:txBody>
      </p:sp>
      <p:sp>
        <p:nvSpPr>
          <p:cNvPr id="7" name="Slide Number Placeholder 6"/>
          <p:cNvSpPr>
            <a:spLocks noGrp="1"/>
          </p:cNvSpPr>
          <p:nvPr>
            <p:ph type="sldNum" sz="quarter" idx="12"/>
          </p:nvPr>
        </p:nvSpPr>
        <p:spPr>
          <a:xfrm>
            <a:off x="9991022" y="6356350"/>
            <a:ext cx="1362777" cy="365125"/>
          </a:xfrm>
        </p:spPr>
        <p:txBody>
          <a:bodyPr vert="horz" lIns="91440" tIns="45720" rIns="91440" bIns="45720" rtlCol="0" anchor="ctr">
            <a:normAutofit/>
          </a:bodyPr>
          <a:lstStyle/>
          <a:p>
            <a:pPr>
              <a:spcAft>
                <a:spcPts val="600"/>
              </a:spcAft>
            </a:pPr>
            <a:fld id="{B6AF530B-D879-421B-802F-3F7A04C0DEC7}" type="slidenum">
              <a:rPr lang="en-US">
                <a:solidFill>
                  <a:srgbClr val="595959"/>
                </a:solidFill>
              </a:rPr>
              <a:pPr>
                <a:spcAft>
                  <a:spcPts val="600"/>
                </a:spcAft>
              </a:pPr>
              <a:t>7</a:t>
            </a:fld>
            <a:endParaRPr lang="en-US">
              <a:solidFill>
                <a:srgbClr val="595959"/>
              </a:solidFill>
            </a:endParaRPr>
          </a:p>
        </p:txBody>
      </p:sp>
    </p:spTree>
    <p:extLst>
      <p:ext uri="{BB962C8B-B14F-4D97-AF65-F5344CB8AC3E}">
        <p14:creationId xmlns:p14="http://schemas.microsoft.com/office/powerpoint/2010/main" val="3811090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678" y="2289459"/>
            <a:ext cx="10515600" cy="1325563"/>
          </a:xfrm>
        </p:spPr>
        <p:txBody>
          <a:bodyPr>
            <a:normAutofit/>
          </a:bodyPr>
          <a:lstStyle/>
          <a:p>
            <a:pPr algn="ctr"/>
            <a:r>
              <a:rPr lang="en-US" sz="5400" b="1" dirty="0"/>
              <a:t>Virtual Implementation</a:t>
            </a:r>
          </a:p>
        </p:txBody>
      </p:sp>
      <p:sp>
        <p:nvSpPr>
          <p:cNvPr id="3" name="Date Placeholder 2"/>
          <p:cNvSpPr>
            <a:spLocks noGrp="1"/>
          </p:cNvSpPr>
          <p:nvPr>
            <p:ph type="dt" sz="half" idx="10"/>
          </p:nvPr>
        </p:nvSpPr>
        <p:spPr/>
        <p:txBody>
          <a:bodyPr/>
          <a:lstStyle/>
          <a:p>
            <a:fld id="{8A1E013E-64A9-4038-8DE5-562F0C98D2D7}" type="datetime1">
              <a:rPr lang="en-US" smtClean="0"/>
              <a:t>8/8/2022</a:t>
            </a:fld>
            <a:endParaRPr lang="en-US"/>
          </a:p>
        </p:txBody>
      </p:sp>
      <p:sp>
        <p:nvSpPr>
          <p:cNvPr id="4" name="Footer Placeholder 3"/>
          <p:cNvSpPr>
            <a:spLocks noGrp="1"/>
          </p:cNvSpPr>
          <p:nvPr>
            <p:ph type="ftr" sz="quarter" idx="11"/>
          </p:nvPr>
        </p:nvSpPr>
        <p:spPr/>
        <p:txBody>
          <a:bodyPr/>
          <a:lstStyle/>
          <a:p>
            <a:r>
              <a:rPr lang="en-US"/>
              <a:t>Engineering Exploration 2021-2022 Even</a:t>
            </a:r>
          </a:p>
        </p:txBody>
      </p:sp>
      <p:sp>
        <p:nvSpPr>
          <p:cNvPr id="6" name="Slide Number Placeholder 5"/>
          <p:cNvSpPr>
            <a:spLocks noGrp="1"/>
          </p:cNvSpPr>
          <p:nvPr>
            <p:ph type="sldNum" sz="quarter" idx="12"/>
          </p:nvPr>
        </p:nvSpPr>
        <p:spPr/>
        <p:txBody>
          <a:bodyPr/>
          <a:lstStyle/>
          <a:p>
            <a:fld id="{B6AF530B-D879-421B-802F-3F7A04C0DEC7}" type="slidenum">
              <a:rPr lang="en-US" smtClean="0"/>
              <a:t>8</a:t>
            </a:fld>
            <a:endParaRPr lang="en-US"/>
          </a:p>
        </p:txBody>
      </p:sp>
    </p:spTree>
    <p:extLst>
      <p:ext uri="{BB962C8B-B14F-4D97-AF65-F5344CB8AC3E}">
        <p14:creationId xmlns:p14="http://schemas.microsoft.com/office/powerpoint/2010/main" val="3308698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66218"/>
            <a:ext cx="10515600" cy="1325563"/>
          </a:xfrm>
        </p:spPr>
        <p:txBody>
          <a:bodyPr>
            <a:normAutofit/>
          </a:bodyPr>
          <a:lstStyle/>
          <a:p>
            <a:pPr algn="ctr"/>
            <a:r>
              <a:rPr lang="en-US" sz="3600" b="1" dirty="0"/>
              <a:t>3D model of the entire system</a:t>
            </a:r>
          </a:p>
        </p:txBody>
      </p:sp>
      <p:sp>
        <p:nvSpPr>
          <p:cNvPr id="6" name="Date Placeholder 5"/>
          <p:cNvSpPr>
            <a:spLocks noGrp="1"/>
          </p:cNvSpPr>
          <p:nvPr>
            <p:ph type="dt" sz="half" idx="10"/>
          </p:nvPr>
        </p:nvSpPr>
        <p:spPr/>
        <p:txBody>
          <a:bodyPr/>
          <a:lstStyle/>
          <a:p>
            <a:fld id="{FBA7DE2C-FFB4-491D-A789-CD16AB83704A}" type="datetime1">
              <a:rPr lang="en-US" smtClean="0"/>
              <a:t>8/8/2022</a:t>
            </a:fld>
            <a:endParaRPr lang="en-US"/>
          </a:p>
        </p:txBody>
      </p:sp>
      <p:sp>
        <p:nvSpPr>
          <p:cNvPr id="7" name="Footer Placeholder 6"/>
          <p:cNvSpPr>
            <a:spLocks noGrp="1"/>
          </p:cNvSpPr>
          <p:nvPr>
            <p:ph type="ftr" sz="quarter" idx="11"/>
          </p:nvPr>
        </p:nvSpPr>
        <p:spPr/>
        <p:txBody>
          <a:bodyPr/>
          <a:lstStyle/>
          <a:p>
            <a:r>
              <a:rPr lang="en-US"/>
              <a:t>Engineering Exploration 2021-2022 Even</a:t>
            </a:r>
          </a:p>
        </p:txBody>
      </p:sp>
      <p:sp>
        <p:nvSpPr>
          <p:cNvPr id="8" name="Slide Number Placeholder 7"/>
          <p:cNvSpPr>
            <a:spLocks noGrp="1"/>
          </p:cNvSpPr>
          <p:nvPr>
            <p:ph type="sldNum" sz="quarter" idx="12"/>
          </p:nvPr>
        </p:nvSpPr>
        <p:spPr/>
        <p:txBody>
          <a:bodyPr/>
          <a:lstStyle/>
          <a:p>
            <a:fld id="{B6AF530B-D879-421B-802F-3F7A04C0DEC7}" type="slidenum">
              <a:rPr lang="en-US" smtClean="0"/>
              <a:t>9</a:t>
            </a:fld>
            <a:endParaRPr lang="en-US"/>
          </a:p>
        </p:txBody>
      </p:sp>
    </p:spTree>
    <p:extLst>
      <p:ext uri="{BB962C8B-B14F-4D97-AF65-F5344CB8AC3E}">
        <p14:creationId xmlns:p14="http://schemas.microsoft.com/office/powerpoint/2010/main" val="24315464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468</TotalTime>
  <Words>392</Words>
  <Application>Microsoft Office PowerPoint</Application>
  <PresentationFormat>Widescreen</PresentationFormat>
  <Paragraphs>82</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Wingdings</vt:lpstr>
      <vt:lpstr>Office Theme</vt:lpstr>
      <vt:lpstr>Mr.Sower Engineering Exploration Course Project</vt:lpstr>
      <vt:lpstr>Problem Definition</vt:lpstr>
      <vt:lpstr>Generated Concepts</vt:lpstr>
      <vt:lpstr>Generated Concepts</vt:lpstr>
      <vt:lpstr>Generated Concepts</vt:lpstr>
      <vt:lpstr>Generated Concepts</vt:lpstr>
      <vt:lpstr>Selected Concept</vt:lpstr>
      <vt:lpstr>Virtual Implementation</vt:lpstr>
      <vt:lpstr>3D model of the entire system</vt:lpstr>
      <vt:lpstr>Circuit diagram of the entire system</vt:lpstr>
      <vt:lpstr>Physical Implementation</vt:lpstr>
      <vt:lpstr>SPRINT 1</vt:lpstr>
      <vt:lpstr>SPRINT 2</vt:lpstr>
      <vt:lpstr>SPRINT 3</vt:lpstr>
      <vt:lpstr>Learning from course project/exploration course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Details</dc:title>
  <dc:creator>Sanjeev</dc:creator>
  <cp:lastModifiedBy>Milan Renner</cp:lastModifiedBy>
  <cp:revision>27</cp:revision>
  <dcterms:created xsi:type="dcterms:W3CDTF">2020-05-03T05:45:15Z</dcterms:created>
  <dcterms:modified xsi:type="dcterms:W3CDTF">2022-08-08T01:07:10Z</dcterms:modified>
</cp:coreProperties>
</file>

<file path=docProps/thumbnail.jpeg>
</file>